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6BBA8EA6-922F-4D90-A456-B7EC4BFC434F}" type="datetimeFigureOut">
              <a:rPr lang="en-US" smtClean="0"/>
              <a:pPr/>
              <a:t>10/13/2009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B165B27-3EC6-4E86-ACB2-6F172339CF67}"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6BBA8EA6-922F-4D90-A456-B7EC4BFC434F}" type="datetimeFigureOut">
              <a:rPr lang="en-US" smtClean="0"/>
              <a:pPr/>
              <a:t>10/13/2009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B165B27-3EC6-4E86-ACB2-6F172339CF67}"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6BBA8EA6-922F-4D90-A456-B7EC4BFC434F}" type="datetimeFigureOut">
              <a:rPr lang="en-US" smtClean="0"/>
              <a:pPr/>
              <a:t>10/13/2009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B165B27-3EC6-4E86-ACB2-6F172339CF67}"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6BBA8EA6-922F-4D90-A456-B7EC4BFC434F}" type="datetimeFigureOut">
              <a:rPr lang="en-US" smtClean="0"/>
              <a:pPr/>
              <a:t>10/13/2009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B165B27-3EC6-4E86-ACB2-6F172339CF67}"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BBA8EA6-922F-4D90-A456-B7EC4BFC434F}" type="datetimeFigureOut">
              <a:rPr lang="en-US" smtClean="0"/>
              <a:pPr/>
              <a:t>10/13/2009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5B165B27-3EC6-4E86-ACB2-6F172339CF67}" type="slidenum">
              <a:rPr lang="en-AU" smtClean="0"/>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6BBA8EA6-922F-4D90-A456-B7EC4BFC434F}" type="datetimeFigureOut">
              <a:rPr lang="en-US" smtClean="0"/>
              <a:pPr/>
              <a:t>10/13/2009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5B165B27-3EC6-4E86-ACB2-6F172339CF67}"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6BBA8EA6-922F-4D90-A456-B7EC4BFC434F}" type="datetimeFigureOut">
              <a:rPr lang="en-US" smtClean="0"/>
              <a:pPr/>
              <a:t>10/13/2009</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5B165B27-3EC6-4E86-ACB2-6F172339CF67}"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6BBA8EA6-922F-4D90-A456-B7EC4BFC434F}" type="datetimeFigureOut">
              <a:rPr lang="en-US" smtClean="0"/>
              <a:pPr/>
              <a:t>10/13/2009</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5B165B27-3EC6-4E86-ACB2-6F172339CF67}"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BA8EA6-922F-4D90-A456-B7EC4BFC434F}" type="datetimeFigureOut">
              <a:rPr lang="en-US" smtClean="0"/>
              <a:pPr/>
              <a:t>10/13/2009</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5B165B27-3EC6-4E86-ACB2-6F172339CF67}"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BA8EA6-922F-4D90-A456-B7EC4BFC434F}" type="datetimeFigureOut">
              <a:rPr lang="en-US" smtClean="0"/>
              <a:pPr/>
              <a:t>10/13/2009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5B165B27-3EC6-4E86-ACB2-6F172339CF67}"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BA8EA6-922F-4D90-A456-B7EC4BFC434F}" type="datetimeFigureOut">
              <a:rPr lang="en-US" smtClean="0"/>
              <a:pPr/>
              <a:t>10/13/2009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5B165B27-3EC6-4E86-ACB2-6F172339CF67}" type="slidenum">
              <a:rPr lang="en-AU" smtClean="0"/>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BA8EA6-922F-4D90-A456-B7EC4BFC434F}" type="datetimeFigureOut">
              <a:rPr lang="en-US" smtClean="0"/>
              <a:pPr/>
              <a:t>10/13/2009</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165B27-3EC6-4E86-ACB2-6F172339CF67}"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00166" y="428604"/>
            <a:ext cx="6072230" cy="830997"/>
          </a:xfrm>
          <a:prstGeom prst="rect">
            <a:avLst/>
          </a:prstGeom>
          <a:noFill/>
        </p:spPr>
        <p:txBody>
          <a:bodyPr wrap="square" rtlCol="0">
            <a:spAutoFit/>
          </a:bodyPr>
          <a:lstStyle/>
          <a:p>
            <a:pPr algn="ctr"/>
            <a:r>
              <a:rPr lang="en-AU" sz="4800" b="1" dirty="0" smtClean="0"/>
              <a:t>Cookie Count</a:t>
            </a:r>
            <a:endParaRPr lang="en-AU" sz="4800" b="1" dirty="0"/>
          </a:p>
        </p:txBody>
      </p:sp>
      <p:sp>
        <p:nvSpPr>
          <p:cNvPr id="5" name="TextBox 4"/>
          <p:cNvSpPr txBox="1"/>
          <p:nvPr/>
        </p:nvSpPr>
        <p:spPr>
          <a:xfrm>
            <a:off x="285720" y="1500174"/>
            <a:ext cx="7929618" cy="646331"/>
          </a:xfrm>
          <a:prstGeom prst="rect">
            <a:avLst/>
          </a:prstGeom>
          <a:noFill/>
        </p:spPr>
        <p:txBody>
          <a:bodyPr wrap="square" rtlCol="0">
            <a:spAutoFit/>
          </a:bodyPr>
          <a:lstStyle/>
          <a:p>
            <a:r>
              <a:rPr lang="en-AU" dirty="0" smtClean="0"/>
              <a:t>The lesson Cookie Count from Maths 300 was based on the book “The Doorbell Rang” so to begin the unit we read the book and acted out the story. </a:t>
            </a:r>
            <a:endParaRPr lang="en-AU" dirty="0"/>
          </a:p>
        </p:txBody>
      </p:sp>
      <p:pic>
        <p:nvPicPr>
          <p:cNvPr id="6" name="Picture 5" descr="Picture 030.jpg"/>
          <p:cNvPicPr>
            <a:picLocks noChangeAspect="1"/>
          </p:cNvPicPr>
          <p:nvPr/>
        </p:nvPicPr>
        <p:blipFill>
          <a:blip r:embed="rId2" cstate="print"/>
          <a:stretch>
            <a:fillRect/>
          </a:stretch>
        </p:blipFill>
        <p:spPr>
          <a:xfrm>
            <a:off x="1214414" y="2428868"/>
            <a:ext cx="2714644" cy="2035983"/>
          </a:xfrm>
          <a:prstGeom prst="rect">
            <a:avLst/>
          </a:prstGeom>
        </p:spPr>
      </p:pic>
      <p:pic>
        <p:nvPicPr>
          <p:cNvPr id="7" name="Picture 6" descr="Picture 031.jpg"/>
          <p:cNvPicPr>
            <a:picLocks noChangeAspect="1"/>
          </p:cNvPicPr>
          <p:nvPr/>
        </p:nvPicPr>
        <p:blipFill>
          <a:blip r:embed="rId3" cstate="print"/>
          <a:stretch>
            <a:fillRect/>
          </a:stretch>
        </p:blipFill>
        <p:spPr>
          <a:xfrm>
            <a:off x="5143504" y="2428868"/>
            <a:ext cx="2857520" cy="2143140"/>
          </a:xfrm>
          <a:prstGeom prst="rect">
            <a:avLst/>
          </a:prstGeom>
        </p:spPr>
      </p:pic>
      <p:pic>
        <p:nvPicPr>
          <p:cNvPr id="8" name="Picture 7" descr="Picture 033.jpg"/>
          <p:cNvPicPr>
            <a:picLocks noChangeAspect="1"/>
          </p:cNvPicPr>
          <p:nvPr/>
        </p:nvPicPr>
        <p:blipFill>
          <a:blip r:embed="rId4" cstate="print"/>
          <a:stretch>
            <a:fillRect/>
          </a:stretch>
        </p:blipFill>
        <p:spPr>
          <a:xfrm>
            <a:off x="3000364" y="4464851"/>
            <a:ext cx="2952803" cy="2214602"/>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4282" y="428604"/>
            <a:ext cx="3500462" cy="2862322"/>
          </a:xfrm>
          <a:prstGeom prst="rect">
            <a:avLst/>
          </a:prstGeom>
          <a:noFill/>
        </p:spPr>
        <p:txBody>
          <a:bodyPr wrap="square" rtlCol="0">
            <a:spAutoFit/>
          </a:bodyPr>
          <a:lstStyle/>
          <a:p>
            <a:r>
              <a:rPr lang="en-AU" b="1" dirty="0" smtClean="0"/>
              <a:t>I then put the children into groups and  handed out the task cards “Cookies Count”. The children were given an amount of counters and they then followed the directions on the task card. They used whiteboards to document their learning. Some of the numbers had leftovers so that was challenging.</a:t>
            </a:r>
            <a:endParaRPr lang="en-AU" b="1" dirty="0"/>
          </a:p>
        </p:txBody>
      </p:sp>
      <p:pic>
        <p:nvPicPr>
          <p:cNvPr id="4" name="Picture 3" descr="Picture 037.jpg"/>
          <p:cNvPicPr>
            <a:picLocks noChangeAspect="1"/>
          </p:cNvPicPr>
          <p:nvPr/>
        </p:nvPicPr>
        <p:blipFill>
          <a:blip r:embed="rId2" cstate="print"/>
          <a:stretch>
            <a:fillRect/>
          </a:stretch>
        </p:blipFill>
        <p:spPr>
          <a:xfrm>
            <a:off x="4429124" y="357166"/>
            <a:ext cx="3905277" cy="2928958"/>
          </a:xfrm>
          <a:prstGeom prst="rect">
            <a:avLst/>
          </a:prstGeom>
        </p:spPr>
      </p:pic>
      <p:pic>
        <p:nvPicPr>
          <p:cNvPr id="5" name="Picture 4" descr="Picture 038.jpg"/>
          <p:cNvPicPr>
            <a:picLocks noChangeAspect="1"/>
          </p:cNvPicPr>
          <p:nvPr/>
        </p:nvPicPr>
        <p:blipFill>
          <a:blip r:embed="rId3" cstate="print"/>
          <a:stretch>
            <a:fillRect/>
          </a:stretch>
        </p:blipFill>
        <p:spPr>
          <a:xfrm>
            <a:off x="428596" y="3714752"/>
            <a:ext cx="3458216" cy="2593662"/>
          </a:xfrm>
          <a:prstGeom prst="rect">
            <a:avLst/>
          </a:prstGeom>
        </p:spPr>
      </p:pic>
      <p:pic>
        <p:nvPicPr>
          <p:cNvPr id="6" name="Picture 5" descr="Picture 034.jpg"/>
          <p:cNvPicPr>
            <a:picLocks noChangeAspect="1"/>
          </p:cNvPicPr>
          <p:nvPr/>
        </p:nvPicPr>
        <p:blipFill>
          <a:blip r:embed="rId4" cstate="print"/>
          <a:stretch>
            <a:fillRect/>
          </a:stretch>
        </p:blipFill>
        <p:spPr>
          <a:xfrm>
            <a:off x="4786314" y="3786190"/>
            <a:ext cx="3243902" cy="2432927"/>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00628" y="3071810"/>
            <a:ext cx="3643338" cy="3539430"/>
          </a:xfrm>
          <a:prstGeom prst="rect">
            <a:avLst/>
          </a:prstGeom>
          <a:noFill/>
        </p:spPr>
        <p:txBody>
          <a:bodyPr wrap="square" rtlCol="0">
            <a:spAutoFit/>
          </a:bodyPr>
          <a:lstStyle/>
          <a:p>
            <a:r>
              <a:rPr lang="en-AU" sz="2800" dirty="0" smtClean="0"/>
              <a:t>To complete the unit of work we made our own books. I used the names of the children in my grade and used 24 cookies  instead of 12. The children loved the activities. </a:t>
            </a:r>
            <a:endParaRPr lang="en-AU" sz="2800" dirty="0"/>
          </a:p>
        </p:txBody>
      </p:sp>
      <p:pic>
        <p:nvPicPr>
          <p:cNvPr id="3" name="Picture 2" descr="Picture 003.jpg"/>
          <p:cNvPicPr>
            <a:picLocks noChangeAspect="1"/>
          </p:cNvPicPr>
          <p:nvPr/>
        </p:nvPicPr>
        <p:blipFill>
          <a:blip r:embed="rId2" cstate="print"/>
          <a:stretch>
            <a:fillRect/>
          </a:stretch>
        </p:blipFill>
        <p:spPr>
          <a:xfrm>
            <a:off x="214282" y="428604"/>
            <a:ext cx="3553467" cy="2665100"/>
          </a:xfrm>
          <a:prstGeom prst="rect">
            <a:avLst/>
          </a:prstGeom>
        </p:spPr>
      </p:pic>
      <p:pic>
        <p:nvPicPr>
          <p:cNvPr id="4" name="Picture 3" descr="Picture 004.jpg"/>
          <p:cNvPicPr>
            <a:picLocks noChangeAspect="1"/>
          </p:cNvPicPr>
          <p:nvPr/>
        </p:nvPicPr>
        <p:blipFill>
          <a:blip r:embed="rId3" cstate="print"/>
          <a:stretch>
            <a:fillRect/>
          </a:stretch>
        </p:blipFill>
        <p:spPr>
          <a:xfrm>
            <a:off x="714348" y="3643314"/>
            <a:ext cx="3648717" cy="2736538"/>
          </a:xfrm>
          <a:prstGeom prst="rect">
            <a:avLst/>
          </a:prstGeom>
        </p:spPr>
      </p:pic>
      <p:pic>
        <p:nvPicPr>
          <p:cNvPr id="5" name="Picture 4" descr="Picture 001.jpg"/>
          <p:cNvPicPr>
            <a:picLocks noChangeAspect="1"/>
          </p:cNvPicPr>
          <p:nvPr/>
        </p:nvPicPr>
        <p:blipFill>
          <a:blip r:embed="rId4" cstate="print"/>
          <a:stretch>
            <a:fillRect/>
          </a:stretch>
        </p:blipFill>
        <p:spPr>
          <a:xfrm>
            <a:off x="4786314" y="357166"/>
            <a:ext cx="3553467" cy="266510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43042" y="357166"/>
            <a:ext cx="6286544" cy="830997"/>
          </a:xfrm>
          <a:prstGeom prst="rect">
            <a:avLst/>
          </a:prstGeom>
          <a:noFill/>
        </p:spPr>
        <p:txBody>
          <a:bodyPr wrap="square" rtlCol="0">
            <a:spAutoFit/>
          </a:bodyPr>
          <a:lstStyle/>
          <a:p>
            <a:pPr algn="ctr"/>
            <a:r>
              <a:rPr lang="en-AU" sz="4800" b="1" dirty="0" smtClean="0"/>
              <a:t>Heads and Legs</a:t>
            </a:r>
            <a:endParaRPr lang="en-AU" sz="4800" b="1" dirty="0"/>
          </a:p>
        </p:txBody>
      </p:sp>
      <p:pic>
        <p:nvPicPr>
          <p:cNvPr id="6" name="Picture 5" descr="Picture 007.jpg"/>
          <p:cNvPicPr>
            <a:picLocks noChangeAspect="1"/>
          </p:cNvPicPr>
          <p:nvPr/>
        </p:nvPicPr>
        <p:blipFill>
          <a:blip r:embed="rId2" cstate="print"/>
          <a:stretch>
            <a:fillRect/>
          </a:stretch>
        </p:blipFill>
        <p:spPr>
          <a:xfrm>
            <a:off x="285720" y="1142984"/>
            <a:ext cx="3500462" cy="2625347"/>
          </a:xfrm>
          <a:prstGeom prst="rect">
            <a:avLst/>
          </a:prstGeom>
        </p:spPr>
      </p:pic>
      <p:pic>
        <p:nvPicPr>
          <p:cNvPr id="7" name="Picture 6" descr="Picture 004.jpg"/>
          <p:cNvPicPr>
            <a:picLocks noChangeAspect="1"/>
          </p:cNvPicPr>
          <p:nvPr/>
        </p:nvPicPr>
        <p:blipFill>
          <a:blip r:embed="rId3" cstate="print"/>
          <a:stretch>
            <a:fillRect/>
          </a:stretch>
        </p:blipFill>
        <p:spPr>
          <a:xfrm>
            <a:off x="5000628" y="3714752"/>
            <a:ext cx="3839219" cy="2879414"/>
          </a:xfrm>
          <a:prstGeom prst="rect">
            <a:avLst/>
          </a:prstGeom>
        </p:spPr>
      </p:pic>
      <p:sp>
        <p:nvSpPr>
          <p:cNvPr id="9" name="TextBox 8"/>
          <p:cNvSpPr txBox="1"/>
          <p:nvPr/>
        </p:nvSpPr>
        <p:spPr>
          <a:xfrm>
            <a:off x="357158" y="4286256"/>
            <a:ext cx="3357586" cy="2308324"/>
          </a:xfrm>
          <a:prstGeom prst="rect">
            <a:avLst/>
          </a:prstGeom>
          <a:noFill/>
        </p:spPr>
        <p:txBody>
          <a:bodyPr wrap="square" rtlCol="0">
            <a:spAutoFit/>
          </a:bodyPr>
          <a:lstStyle/>
          <a:p>
            <a:r>
              <a:rPr lang="en-AU" b="1" dirty="0" smtClean="0"/>
              <a:t>We then attempted the follow up lesson called Heads and Legs.  We read the problem and the children used counters and match sticks as concrete material to make their animals. They had to decide how many roosters and cows were in the paddock. </a:t>
            </a:r>
            <a:endParaRPr lang="en-AU" b="1" dirty="0"/>
          </a:p>
        </p:txBody>
      </p:sp>
      <p:sp>
        <p:nvSpPr>
          <p:cNvPr id="11" name="TextBox 10"/>
          <p:cNvSpPr txBox="1"/>
          <p:nvPr/>
        </p:nvSpPr>
        <p:spPr>
          <a:xfrm>
            <a:off x="5143504" y="1142984"/>
            <a:ext cx="3429024" cy="2308324"/>
          </a:xfrm>
          <a:prstGeom prst="rect">
            <a:avLst/>
          </a:prstGeom>
          <a:noFill/>
        </p:spPr>
        <p:txBody>
          <a:bodyPr wrap="square" rtlCol="0">
            <a:spAutoFit/>
          </a:bodyPr>
          <a:lstStyle/>
          <a:p>
            <a:r>
              <a:rPr lang="en-AU" sz="2400" dirty="0" smtClean="0"/>
              <a:t>I took photos of their answers and documented their learning. I asked them how they went about solving their problem. </a:t>
            </a:r>
            <a:endParaRPr lang="en-AU" sz="2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Picture 010.jpg"/>
          <p:cNvPicPr>
            <a:picLocks noChangeAspect="1"/>
          </p:cNvPicPr>
          <p:nvPr/>
        </p:nvPicPr>
        <p:blipFill>
          <a:blip r:embed="rId2" cstate="print"/>
          <a:stretch>
            <a:fillRect/>
          </a:stretch>
        </p:blipFill>
        <p:spPr>
          <a:xfrm>
            <a:off x="428596" y="285728"/>
            <a:ext cx="3022290" cy="4029720"/>
          </a:xfrm>
          <a:prstGeom prst="rect">
            <a:avLst/>
          </a:prstGeom>
        </p:spPr>
      </p:pic>
      <p:pic>
        <p:nvPicPr>
          <p:cNvPr id="4" name="Picture 3" descr="Picture 009.jpg"/>
          <p:cNvPicPr>
            <a:picLocks noChangeAspect="1"/>
          </p:cNvPicPr>
          <p:nvPr/>
        </p:nvPicPr>
        <p:blipFill>
          <a:blip r:embed="rId3"/>
          <a:stretch>
            <a:fillRect/>
          </a:stretch>
        </p:blipFill>
        <p:spPr>
          <a:xfrm>
            <a:off x="5072066" y="142852"/>
            <a:ext cx="3214710" cy="4286280"/>
          </a:xfrm>
          <a:prstGeom prst="rect">
            <a:avLst/>
          </a:prstGeom>
        </p:spPr>
      </p:pic>
      <p:sp>
        <p:nvSpPr>
          <p:cNvPr id="5" name="TextBox 4"/>
          <p:cNvSpPr txBox="1"/>
          <p:nvPr/>
        </p:nvSpPr>
        <p:spPr>
          <a:xfrm>
            <a:off x="500034" y="4643446"/>
            <a:ext cx="8286808" cy="1754326"/>
          </a:xfrm>
          <a:prstGeom prst="rect">
            <a:avLst/>
          </a:prstGeom>
          <a:noFill/>
        </p:spPr>
        <p:txBody>
          <a:bodyPr wrap="square" rtlCol="0">
            <a:spAutoFit/>
          </a:bodyPr>
          <a:lstStyle/>
          <a:p>
            <a:r>
              <a:rPr lang="en-AU" b="1" dirty="0" smtClean="0"/>
              <a:t>While I was documenting their learning the children were given other problems to solve using the same format but with different numbers. After we had shared our results the children were given a sheet where they could cut and paste the animals into the paddock. They then wrote their answers to one of the problems. When they had finished we used the computer software to extend the children’s knowledge and they played the Pigs and Chickens Game. </a:t>
            </a:r>
            <a:endParaRPr lang="en-AU" b="1"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TotalTime>
  <Words>277</Words>
  <Application>Microsoft Office PowerPoint</Application>
  <PresentationFormat>On-screen Show (4:3)</PresentationFormat>
  <Paragraphs>8</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Slide 1</vt:lpstr>
      <vt:lpstr>Slide 2</vt:lpstr>
      <vt:lpstr>Slide 3</vt:lpstr>
      <vt:lpstr>Slide 4</vt:lpstr>
      <vt:lpstr>Slide 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02023573</dc:creator>
  <cp:lastModifiedBy>02023573</cp:lastModifiedBy>
  <cp:revision>10</cp:revision>
  <dcterms:created xsi:type="dcterms:W3CDTF">2009-10-06T09:21:28Z</dcterms:created>
  <dcterms:modified xsi:type="dcterms:W3CDTF">2009-10-13T02:28:59Z</dcterms:modified>
</cp:coreProperties>
</file>